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5783" r:id="rId2"/>
    <p:sldId id="5795" r:id="rId3"/>
    <p:sldId id="5796" r:id="rId4"/>
    <p:sldId id="5797" r:id="rId5"/>
    <p:sldId id="5798" r:id="rId6"/>
    <p:sldId id="5807" r:id="rId7"/>
    <p:sldId id="5800" r:id="rId8"/>
    <p:sldId id="5799" r:id="rId9"/>
    <p:sldId id="5803" r:id="rId10"/>
    <p:sldId id="5801" r:id="rId11"/>
    <p:sldId id="5806" r:id="rId12"/>
    <p:sldId id="5805" r:id="rId13"/>
    <p:sldId id="5808" r:id="rId14"/>
    <p:sldId id="5809" r:id="rId15"/>
    <p:sldId id="298" r:id="rId16"/>
  </p:sldIdLst>
  <p:sldSz cx="12192000" cy="6858000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Pfeiffer" initials="SP" lastIdx="7" clrIdx="0">
    <p:extLst>
      <p:ext uri="{19B8F6BF-5375-455C-9EA6-DF929625EA0E}">
        <p15:presenceInfo xmlns:p15="http://schemas.microsoft.com/office/powerpoint/2012/main" userId="S::spfeiffer@tigerrisk.com::d5e8299e-d17a-46ef-8048-e6bbfa26bc24" providerId="AD"/>
      </p:ext>
    </p:extLst>
  </p:cmAuthor>
  <p:cmAuthor id="2" name="Jessica Groenewegen" initials="JG" lastIdx="5" clrIdx="1">
    <p:extLst>
      <p:ext uri="{19B8F6BF-5375-455C-9EA6-DF929625EA0E}">
        <p15:presenceInfo xmlns:p15="http://schemas.microsoft.com/office/powerpoint/2012/main" userId="S::jgroenewegen@tigerrisk.com::c19eb318-3b32-4ce4-9a7d-aba8f1686f7f" providerId="AD"/>
      </p:ext>
    </p:extLst>
  </p:cmAuthor>
  <p:cmAuthor id="3" name="Jessica Senou" initials="JS" lastIdx="2" clrIdx="2">
    <p:extLst>
      <p:ext uri="{19B8F6BF-5375-455C-9EA6-DF929625EA0E}">
        <p15:presenceInfo xmlns:p15="http://schemas.microsoft.com/office/powerpoint/2012/main" userId="S::jsenou@tigerrisk.com::cf777dde-ddec-42ab-a37e-20e8ffc708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666666"/>
    <a:srgbClr val="F7B041"/>
    <a:srgbClr val="171449"/>
    <a:srgbClr val="F6A726"/>
    <a:srgbClr val="828282"/>
    <a:srgbClr val="00B050"/>
    <a:srgbClr val="E2E2E2"/>
    <a:srgbClr val="801C56"/>
    <a:srgbClr val="00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0" autoAdjust="0"/>
    <p:restoredTop sz="96196" autoAdjust="0"/>
  </p:normalViewPr>
  <p:slideViewPr>
    <p:cSldViewPr snapToGrid="0" showGuides="1">
      <p:cViewPr varScale="1">
        <p:scale>
          <a:sx n="114" d="100"/>
          <a:sy n="114" d="100"/>
        </p:scale>
        <p:origin x="6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452840-6A6E-45DC-B57D-FD12A4B5081D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DC9B637-C023-41DE-8033-D12E63F3F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CF949-6E89-48A5-8CC8-2F399239D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4746"/>
          </a:xfrm>
          <a:prstGeom prst="rect">
            <a:avLst/>
          </a:prstGeom>
        </p:spPr>
      </p:pic>
      <p:sp>
        <p:nvSpPr>
          <p:cNvPr id="5137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872660" y="2414590"/>
            <a:ext cx="5098481" cy="403278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Wingdings" pitchFamily="2" charset="2"/>
              <a:buNone/>
              <a:defRPr sz="2200" b="0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6874126" y="1836739"/>
            <a:ext cx="5098481" cy="492443"/>
          </a:xfrm>
        </p:spPr>
        <p:txBody>
          <a:bodyPr wrap="square">
            <a:spAutoFit/>
          </a:bodyPr>
          <a:lstStyle>
            <a:lvl1pPr algn="ctr">
              <a:defRPr sz="2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23401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DB3ACF-A075-4C4A-8EDB-120501DE7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1907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4A9FCC-C290-4F7C-ABC5-F18EFAC4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D707B-6C22-4A91-9EC1-617C186848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320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C46741-C232-4B1B-B3B8-57CDF1A718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106ED34-F5F4-45C3-9F00-59C0106F2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7668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45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1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52664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3653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6490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6915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03821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ADCEF1-1661-4E83-93A0-F04F647B7D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8551" y="1368425"/>
            <a:ext cx="5482167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0664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89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450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52253" y="253486"/>
            <a:ext cx="982178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368425"/>
            <a:ext cx="11165417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0" name="Text Box 26"/>
          <p:cNvSpPr txBox="1">
            <a:spLocks noChangeArrowheads="1"/>
          </p:cNvSpPr>
          <p:nvPr/>
        </p:nvSpPr>
        <p:spPr bwMode="auto">
          <a:xfrm>
            <a:off x="4498449" y="6546679"/>
            <a:ext cx="31951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B013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/>
              <a:t>The information contained in this document is strictly proprietary and confidential.</a:t>
            </a: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11542184" y="6506992"/>
            <a:ext cx="719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fld id="{031D9183-D896-4265-8F24-3747F7348211}" type="slidenum">
              <a:rPr lang="en-US" altLang="en-US" sz="1000" b="1">
                <a:solidFill>
                  <a:srgbClr val="666666"/>
                </a:solidFill>
              </a:rPr>
              <a:pPr eaLnBrk="0" hangingPunct="0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US" altLang="en-US" sz="1000" b="1" dirty="0">
              <a:solidFill>
                <a:srgbClr val="666666"/>
              </a:solidFill>
            </a:endParaRPr>
          </a:p>
        </p:txBody>
      </p:sp>
      <p:sp>
        <p:nvSpPr>
          <p:cNvPr id="1074" name="Rectangle 50"/>
          <p:cNvSpPr>
            <a:spLocks noChangeArrowheads="1"/>
          </p:cNvSpPr>
          <p:nvPr/>
        </p:nvSpPr>
        <p:spPr bwMode="auto">
          <a:xfrm>
            <a:off x="524934" y="6548266"/>
            <a:ext cx="329353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>
                <a:solidFill>
                  <a:srgbClr val="666666"/>
                </a:solidFill>
              </a:rPr>
              <a:t>TIGERRISK ANALYTICS MEETING 2021</a:t>
            </a:r>
          </a:p>
        </p:txBody>
      </p:sp>
      <p:pic>
        <p:nvPicPr>
          <p:cNvPr id="12" name="Picture 46" descr="TigerRisk_Full_Logo_ColorV5">
            <a:extLst>
              <a:ext uri="{FF2B5EF4-FFF2-40B4-BE49-F238E27FC236}">
                <a16:creationId xmlns:a16="http://schemas.microsoft.com/office/drawing/2014/main" id="{83301F9E-6DB7-4D0B-8B91-B83364BC174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7"/>
          <a:stretch/>
        </p:blipFill>
        <p:spPr bwMode="auto">
          <a:xfrm>
            <a:off x="10066867" y="6153051"/>
            <a:ext cx="1524000" cy="5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2DC229-88FD-4EDE-B934-A1E5F72B43BA}"/>
              </a:ext>
            </a:extLst>
          </p:cNvPr>
          <p:cNvSpPr/>
          <p:nvPr userDrawn="1"/>
        </p:nvSpPr>
        <p:spPr bwMode="auto">
          <a:xfrm>
            <a:off x="932688" y="725932"/>
            <a:ext cx="722376" cy="73152"/>
          </a:xfrm>
          <a:prstGeom prst="rect">
            <a:avLst/>
          </a:prstGeom>
          <a:solidFill>
            <a:srgbClr val="F7B041"/>
          </a:solidFill>
          <a:ln w="12700" cap="flat" cmpd="sng" algn="ctr">
            <a:solidFill>
              <a:srgbClr val="F7B04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8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6" r:id="rId4"/>
    <p:sldLayoutId id="2147483672" r:id="rId5"/>
    <p:sldLayoutId id="2147483667" r:id="rId6"/>
    <p:sldLayoutId id="2147483673" r:id="rId7"/>
    <p:sldLayoutId id="2147483674" r:id="rId8"/>
    <p:sldLayoutId id="2147483677" r:id="rId9"/>
    <p:sldLayoutId id="2147483678" r:id="rId10"/>
    <p:sldLayoutId id="2147483676" r:id="rId11"/>
    <p:sldLayoutId id="2147483675" r:id="rId12"/>
    <p:sldLayoutId id="2147483663" r:id="rId13"/>
    <p:sldLayoutId id="2147483671" r:id="rId14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85000"/>
        </a:spcBef>
        <a:spcAft>
          <a:spcPct val="0"/>
        </a:spcAft>
        <a:buClr>
          <a:srgbClr val="F7B041"/>
        </a:buClr>
        <a:buSzPct val="70000"/>
        <a:buFont typeface="Wingdings" pitchFamily="2" charset="2"/>
        <a:buChar char="n"/>
        <a:defRPr sz="1800" b="1">
          <a:solidFill>
            <a:srgbClr val="666666"/>
          </a:solidFill>
          <a:latin typeface="+mn-lt"/>
          <a:ea typeface="+mn-ea"/>
          <a:cs typeface="+mn-cs"/>
        </a:defRPr>
      </a:lvl1pPr>
      <a:lvl2pPr marL="792163" indent="-269875" algn="l" rtl="0" eaLnBrk="1" fontAlgn="base" hangingPunct="1">
        <a:spcBef>
          <a:spcPct val="1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>
          <a:solidFill>
            <a:srgbClr val="666666"/>
          </a:solidFill>
          <a:latin typeface="+mn-lt"/>
        </a:defRPr>
      </a:lvl2pPr>
      <a:lvl3pPr marL="1200150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SzPct val="85000"/>
        <a:buFont typeface="Symbol" pitchFamily="18" charset="2"/>
        <a:buChar char="·"/>
        <a:defRPr sz="1600" i="1">
          <a:solidFill>
            <a:srgbClr val="666666"/>
          </a:solidFill>
          <a:latin typeface="+mn-lt"/>
        </a:defRPr>
      </a:lvl3pPr>
      <a:lvl4pPr marL="1608138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4pPr>
      <a:lvl5pPr marL="20161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5pPr>
      <a:lvl6pPr marL="24733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6pPr>
      <a:lvl7pPr marL="29305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7pPr>
      <a:lvl8pPr marL="33877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8pPr>
      <a:lvl9pPr marL="38449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">
            <a:extLst>
              <a:ext uri="{FF2B5EF4-FFF2-40B4-BE49-F238E27FC236}">
                <a16:creationId xmlns:a16="http://schemas.microsoft.com/office/drawing/2014/main" id="{F32B7215-CA6E-4FD7-85E0-86BE4C45B64B}"/>
              </a:ext>
            </a:extLst>
          </p:cNvPr>
          <p:cNvSpPr txBox="1">
            <a:spLocks/>
          </p:cNvSpPr>
          <p:nvPr/>
        </p:nvSpPr>
        <p:spPr bwMode="auto">
          <a:xfrm>
            <a:off x="7212966" y="3616917"/>
            <a:ext cx="5098481" cy="40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defRPr sz="2200" b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6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endParaRPr lang="en-US" sz="1600" kern="0" dirty="0">
              <a:solidFill>
                <a:srgbClr val="F7B04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D4A9685-7243-4DF2-9FBF-F7D8350D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966" y="2824944"/>
            <a:ext cx="5098481" cy="70173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Intro to Insurance</a:t>
            </a:r>
            <a:br>
              <a:rPr lang="en-US" sz="2400" dirty="0"/>
            </a:br>
            <a:endParaRPr lang="en-US" sz="19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AE611EF-E34A-40D6-8AB5-E139ECC42269}"/>
              </a:ext>
            </a:extLst>
          </p:cNvPr>
          <p:cNvSpPr txBox="1">
            <a:spLocks/>
          </p:cNvSpPr>
          <p:nvPr/>
        </p:nvSpPr>
        <p:spPr bwMode="auto">
          <a:xfrm>
            <a:off x="7212966" y="2532336"/>
            <a:ext cx="509848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sz="1500" kern="0" dirty="0">
                <a:solidFill>
                  <a:srgbClr val="F7B041"/>
                </a:solidFill>
              </a:rPr>
              <a:t>HOWDEN TIGER</a:t>
            </a:r>
          </a:p>
        </p:txBody>
      </p:sp>
    </p:spTree>
    <p:extLst>
      <p:ext uri="{BB962C8B-B14F-4D97-AF65-F5344CB8AC3E}">
        <p14:creationId xmlns:p14="http://schemas.microsoft.com/office/powerpoint/2010/main" val="2715627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19FF44-637C-4EBA-B13F-0A98ADD45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2" y="1368425"/>
            <a:ext cx="5499098" cy="5174988"/>
          </a:xfrm>
        </p:spPr>
        <p:txBody>
          <a:bodyPr/>
          <a:lstStyle/>
          <a:p>
            <a:r>
              <a:rPr lang="en-US" sz="1800" dirty="0"/>
              <a:t>HO2 – Broad Form</a:t>
            </a:r>
          </a:p>
          <a:p>
            <a:pPr lvl="1"/>
            <a:r>
              <a:rPr lang="en-US" sz="1800" dirty="0"/>
              <a:t>Homeowner’s (named perils only)</a:t>
            </a:r>
          </a:p>
          <a:p>
            <a:r>
              <a:rPr lang="en-US" sz="1800" dirty="0"/>
              <a:t>HO3 – Special Form</a:t>
            </a:r>
          </a:p>
          <a:p>
            <a:pPr lvl="1"/>
            <a:r>
              <a:rPr lang="en-US" sz="1800" dirty="0"/>
              <a:t>Homeowner’s (all perils not explicitly excluded)</a:t>
            </a:r>
          </a:p>
          <a:p>
            <a:r>
              <a:rPr lang="en-US" sz="1800" dirty="0"/>
              <a:t>HO4 – Contents Broad Form</a:t>
            </a:r>
          </a:p>
          <a:p>
            <a:pPr lvl="1"/>
            <a:r>
              <a:rPr lang="en-US" sz="1800" dirty="0"/>
              <a:t>Renter’s (tenants)</a:t>
            </a:r>
          </a:p>
          <a:p>
            <a:r>
              <a:rPr lang="en-US" sz="1800" dirty="0"/>
              <a:t>HO5 – Comprehensive Form</a:t>
            </a:r>
          </a:p>
          <a:p>
            <a:pPr lvl="1"/>
            <a:r>
              <a:rPr lang="en-US" sz="1800" dirty="0"/>
              <a:t>Homeowner’s (most broad coverage)</a:t>
            </a:r>
          </a:p>
          <a:p>
            <a:r>
              <a:rPr lang="en-US" sz="1800" dirty="0"/>
              <a:t>HO6 – Unit Owners Form</a:t>
            </a:r>
          </a:p>
          <a:p>
            <a:pPr lvl="1"/>
            <a:r>
              <a:rPr lang="en-US" sz="1800" dirty="0"/>
              <a:t>Condo owners</a:t>
            </a:r>
          </a:p>
          <a:p>
            <a:r>
              <a:rPr lang="en-US" sz="1800" dirty="0"/>
              <a:t>HO7 – Mobile Home</a:t>
            </a:r>
          </a:p>
          <a:p>
            <a:pPr lvl="1"/>
            <a:r>
              <a:rPr lang="en-US" sz="1800" dirty="0"/>
              <a:t>Mobile Homeowners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B67BB-6D5F-413D-9852-BD467E33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Insurance Forms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79E46-7858-4DC5-BA5D-34C8A9B1A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HO3 is the Most Common Insurance Form for Homeowners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551A6CF-B37B-4A4C-9815-2081650873BF}"/>
              </a:ext>
            </a:extLst>
          </p:cNvPr>
          <p:cNvSpPr txBox="1">
            <a:spLocks/>
          </p:cNvSpPr>
          <p:nvPr/>
        </p:nvSpPr>
        <p:spPr bwMode="auto">
          <a:xfrm>
            <a:off x="6096000" y="1368425"/>
            <a:ext cx="5582412" cy="447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r>
              <a:rPr lang="en-US" sz="1800" kern="0" dirty="0"/>
              <a:t>HO8 – Modified Coverage Form</a:t>
            </a:r>
          </a:p>
          <a:p>
            <a:pPr lvl="1">
              <a:buSzTx/>
            </a:pPr>
            <a:r>
              <a:rPr lang="en-US" sz="1800" kern="0" dirty="0"/>
              <a:t>Homeowner’s (specific named perils)</a:t>
            </a:r>
          </a:p>
          <a:p>
            <a:r>
              <a:rPr lang="en-US" sz="1800" kern="0" dirty="0"/>
              <a:t>DP__</a:t>
            </a:r>
          </a:p>
          <a:p>
            <a:pPr lvl="1">
              <a:buSzTx/>
            </a:pPr>
            <a:r>
              <a:rPr lang="en-US" sz="1800" kern="0" dirty="0"/>
              <a:t>Intended for landlords; might include things like “loss of rent coverage”</a:t>
            </a:r>
          </a:p>
          <a:p>
            <a:pPr lvl="1">
              <a:buSzTx/>
            </a:pPr>
            <a:r>
              <a:rPr lang="en-US" sz="1800" kern="0" dirty="0"/>
              <a:t>Can also be used for vacant homes</a:t>
            </a:r>
          </a:p>
          <a:p>
            <a:r>
              <a:rPr lang="en-US" sz="1800" kern="0" dirty="0"/>
              <a:t>BOP</a:t>
            </a:r>
          </a:p>
          <a:p>
            <a:pPr lvl="1"/>
            <a:r>
              <a:rPr lang="en-US" sz="1800" kern="0" dirty="0"/>
              <a:t>Business Owner’s Policy</a:t>
            </a:r>
          </a:p>
          <a:p>
            <a:r>
              <a:rPr lang="en-US" sz="1800" kern="0" dirty="0"/>
              <a:t>BPP, BIC, CGL, etc.</a:t>
            </a:r>
          </a:p>
          <a:p>
            <a:pPr lvl="1"/>
            <a:r>
              <a:rPr lang="en-US" sz="1800" kern="0" dirty="0"/>
              <a:t>Building &amp; Personal Property</a:t>
            </a:r>
          </a:p>
          <a:p>
            <a:pPr lvl="1"/>
            <a:r>
              <a:rPr lang="en-US" sz="1800" kern="0" dirty="0"/>
              <a:t>Business Income Coverage</a:t>
            </a:r>
          </a:p>
          <a:p>
            <a:pPr lvl="1"/>
            <a:r>
              <a:rPr lang="en-US" sz="1800" kern="0" dirty="0"/>
              <a:t>Commercial General Liability</a:t>
            </a:r>
          </a:p>
        </p:txBody>
      </p:sp>
    </p:spTree>
    <p:extLst>
      <p:ext uri="{BB962C8B-B14F-4D97-AF65-F5344CB8AC3E}">
        <p14:creationId xmlns:p14="http://schemas.microsoft.com/office/powerpoint/2010/main" val="199483755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AE9582-2303-4898-919F-ED8FAD649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Ordinance or Law</a:t>
            </a:r>
          </a:p>
          <a:p>
            <a:pPr lvl="1"/>
            <a:r>
              <a:rPr lang="en-US" sz="1800" dirty="0"/>
              <a:t>Repairs / updated needed to bring home up to current building standards</a:t>
            </a:r>
          </a:p>
          <a:p>
            <a:r>
              <a:rPr lang="en-US" sz="1800" dirty="0"/>
              <a:t>Earth Movement</a:t>
            </a:r>
          </a:p>
          <a:p>
            <a:r>
              <a:rPr lang="en-US" sz="1800" dirty="0"/>
              <a:t>Water Damage</a:t>
            </a:r>
          </a:p>
          <a:p>
            <a:pPr lvl="1"/>
            <a:r>
              <a:rPr lang="en-US" sz="1800" dirty="0"/>
              <a:t>Flooding</a:t>
            </a:r>
          </a:p>
          <a:p>
            <a:r>
              <a:rPr lang="en-US" sz="1800" dirty="0"/>
              <a:t>Power Failure</a:t>
            </a:r>
          </a:p>
          <a:p>
            <a:r>
              <a:rPr lang="en-US" sz="1800" dirty="0"/>
              <a:t>Neglect</a:t>
            </a:r>
          </a:p>
          <a:p>
            <a:r>
              <a:rPr lang="en-US" sz="1800" dirty="0"/>
              <a:t>War</a:t>
            </a:r>
          </a:p>
          <a:p>
            <a:r>
              <a:rPr lang="en-US" sz="1800" dirty="0"/>
              <a:t>Nuclear Hazard</a:t>
            </a:r>
          </a:p>
          <a:p>
            <a:r>
              <a:rPr lang="en-US" sz="1800" dirty="0"/>
              <a:t>Intentional Loss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B78271-0542-41CB-9FCC-B88A12E5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8107C-21AC-421C-A0AB-B0DC7251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78" y="2223487"/>
            <a:ext cx="3412067" cy="2274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D444A-AC88-4C3A-9703-32191D3BA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58" y="4048639"/>
            <a:ext cx="3413863" cy="2274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D2E8D-D090-4427-9794-7FBF9925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877" y="2133175"/>
            <a:ext cx="3817095" cy="28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109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0E9B-1B2E-423E-99C4-53BC2D85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Policies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9C8F33-AD80-4D98-8110-A69212B71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8" y="3019023"/>
            <a:ext cx="5480051" cy="620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Policy 2 – Multiple Buildings: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B0FB5429-6922-46DE-8F89-933D8F316C00}"/>
              </a:ext>
            </a:extLst>
          </p:cNvPr>
          <p:cNvSpPr txBox="1">
            <a:spLocks/>
          </p:cNvSpPr>
          <p:nvPr/>
        </p:nvSpPr>
        <p:spPr bwMode="auto">
          <a:xfrm>
            <a:off x="495299" y="1135462"/>
            <a:ext cx="5480051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kern="0" dirty="0"/>
              <a:t>Policy 1 – Single Family Home: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B7AAB-B587-4621-BF2F-57B31704413F}"/>
              </a:ext>
            </a:extLst>
          </p:cNvPr>
          <p:cNvGrpSpPr/>
          <p:nvPr/>
        </p:nvGrpSpPr>
        <p:grpSpPr>
          <a:xfrm>
            <a:off x="1972085" y="1521922"/>
            <a:ext cx="8247830" cy="1415892"/>
            <a:chOff x="616011" y="1419814"/>
            <a:chExt cx="11146902" cy="1913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B799F1-9E52-484C-8327-F03215A7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12" y="1419814"/>
              <a:ext cx="11146901" cy="8733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D59E94-A0FD-4DE0-9471-DB66217B8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011" y="2498305"/>
              <a:ext cx="11146901" cy="8350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079FD7C-06CB-4B17-BD6C-E6284E81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74" y="3361047"/>
            <a:ext cx="9417050" cy="1308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66AF2D-0298-4BA0-80B7-BAC731804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182" y="4784812"/>
            <a:ext cx="8156333" cy="1403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8244A6-B4E1-1568-84BE-943FC4A1DF05}"/>
              </a:ext>
            </a:extLst>
          </p:cNvPr>
          <p:cNvSpPr txBox="1"/>
          <p:nvPr/>
        </p:nvSpPr>
        <p:spPr>
          <a:xfrm>
            <a:off x="7625593" y="2689200"/>
            <a:ext cx="847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EEEEEE"/>
                </a:highlight>
              </a:rPr>
              <a:t>$250,000</a:t>
            </a:r>
          </a:p>
        </p:txBody>
      </p:sp>
    </p:spTree>
    <p:extLst>
      <p:ext uri="{BB962C8B-B14F-4D97-AF65-F5344CB8AC3E}">
        <p14:creationId xmlns:p14="http://schemas.microsoft.com/office/powerpoint/2010/main" val="178284370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0E9B-1B2E-423E-99C4-53BC2D85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Policies (cont.)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9C8F33-AD80-4D98-8110-A69212B71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3784876"/>
            <a:ext cx="5480051" cy="620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Policy 4 – Shared/ Layered Policy: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B0FB5429-6922-46DE-8F89-933D8F316C00}"/>
              </a:ext>
            </a:extLst>
          </p:cNvPr>
          <p:cNvSpPr txBox="1">
            <a:spLocks/>
          </p:cNvSpPr>
          <p:nvPr/>
        </p:nvSpPr>
        <p:spPr bwMode="auto">
          <a:xfrm>
            <a:off x="495299" y="1135462"/>
            <a:ext cx="5480051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85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Char char="n"/>
              <a:defRPr sz="1400" b="1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  <a:lvl2pPr marL="792163" indent="-269875" algn="l" rtl="0" eaLnBrk="1" fontAlgn="base" hangingPunct="1">
              <a:spcBef>
                <a:spcPct val="1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400">
                <a:solidFill>
                  <a:srgbClr val="666666"/>
                </a:solidFill>
                <a:latin typeface="+mn-lt"/>
              </a:defRPr>
            </a:lvl2pPr>
            <a:lvl3pPr marL="1200150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SzPct val="85000"/>
              <a:buFont typeface="Symbol" pitchFamily="18" charset="2"/>
              <a:buChar char="·"/>
              <a:defRPr sz="1200" i="1">
                <a:solidFill>
                  <a:srgbClr val="666666"/>
                </a:solidFill>
                <a:latin typeface="+mn-lt"/>
              </a:defRPr>
            </a:lvl3pPr>
            <a:lvl4pPr marL="1608138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4pPr>
            <a:lvl5pPr marL="20161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200" i="1">
                <a:solidFill>
                  <a:srgbClr val="666666"/>
                </a:solidFill>
                <a:latin typeface="+mn-lt"/>
              </a:defRPr>
            </a:lvl5pPr>
            <a:lvl6pPr marL="24733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6pPr>
            <a:lvl7pPr marL="29305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7pPr>
            <a:lvl8pPr marL="33877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8pPr>
            <a:lvl9pPr marL="3844925" indent="-228600" algn="l" rtl="0" eaLnBrk="1" fontAlgn="base" hangingPunct="1">
              <a:spcBef>
                <a:spcPct val="5000"/>
              </a:spcBef>
              <a:spcAft>
                <a:spcPct val="0"/>
              </a:spcAft>
              <a:buClr>
                <a:srgbClr val="969696"/>
              </a:buClr>
              <a:buFont typeface="Symbol" pitchFamily="18" charset="2"/>
              <a:buChar char="-"/>
              <a:defRPr sz="1600" i="1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kern="0" dirty="0"/>
              <a:t>Policy 3 – </a:t>
            </a:r>
            <a:r>
              <a:rPr lang="en-US" kern="0" dirty="0" err="1"/>
              <a:t>Sublimits</a:t>
            </a:r>
            <a:r>
              <a:rPr lang="en-US" kern="0" dirty="0"/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F7A3B-8F3C-419A-9862-DA80268775A8}"/>
              </a:ext>
            </a:extLst>
          </p:cNvPr>
          <p:cNvGrpSpPr/>
          <p:nvPr/>
        </p:nvGrpSpPr>
        <p:grpSpPr>
          <a:xfrm>
            <a:off x="1702631" y="1598338"/>
            <a:ext cx="8786738" cy="2040858"/>
            <a:chOff x="2209800" y="1598338"/>
            <a:chExt cx="7772400" cy="18052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E504C7-6FCA-412D-BA89-EB2DF0CEB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598338"/>
              <a:ext cx="7772400" cy="838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B6B485-5EE6-4A4A-8EB3-1EAE89F6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8887" y="2565400"/>
              <a:ext cx="7134225" cy="8382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73445B-FEF3-4570-9123-2E50EFCA1BAD}"/>
              </a:ext>
            </a:extLst>
          </p:cNvPr>
          <p:cNvGrpSpPr/>
          <p:nvPr/>
        </p:nvGrpSpPr>
        <p:grpSpPr>
          <a:xfrm>
            <a:off x="1738242" y="4133101"/>
            <a:ext cx="8474215" cy="2253121"/>
            <a:chOff x="2528886" y="4136391"/>
            <a:chExt cx="7134225" cy="18968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B1A8E4-8899-4B7B-8234-3C16ED11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0324" y="4136391"/>
              <a:ext cx="6991350" cy="8286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4EEEF7-505F-4677-A330-A520E581C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886" y="5204561"/>
              <a:ext cx="7134225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9848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8F3-71B5-4819-8537-3E3B2C30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Policy with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F838-4BEA-4AAB-82DA-4AD4CA96E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Coverage A: </a:t>
            </a:r>
          </a:p>
          <a:p>
            <a:pPr lvl="1"/>
            <a:r>
              <a:rPr lang="en-US" dirty="0"/>
              <a:t>$300,000</a:t>
            </a:r>
          </a:p>
          <a:p>
            <a:r>
              <a:rPr lang="en-US" dirty="0"/>
              <a:t>Coverage B: </a:t>
            </a:r>
          </a:p>
          <a:p>
            <a:pPr lvl="1"/>
            <a:r>
              <a:rPr lang="en-US" dirty="0"/>
              <a:t>$40,000</a:t>
            </a:r>
          </a:p>
          <a:p>
            <a:r>
              <a:rPr lang="en-US" dirty="0"/>
              <a:t>Coverage C: </a:t>
            </a:r>
          </a:p>
          <a:p>
            <a:pPr lvl="1"/>
            <a:r>
              <a:rPr lang="en-US" dirty="0"/>
              <a:t>$60,000</a:t>
            </a:r>
          </a:p>
          <a:p>
            <a:r>
              <a:rPr lang="en-US" dirty="0"/>
              <a:t>Coverage D: </a:t>
            </a:r>
          </a:p>
          <a:p>
            <a:pPr lvl="1"/>
            <a:r>
              <a:rPr lang="en-US" dirty="0"/>
              <a:t>$10,000</a:t>
            </a:r>
          </a:p>
          <a:p>
            <a:r>
              <a:rPr lang="en-US" dirty="0"/>
              <a:t>Deductible: </a:t>
            </a:r>
          </a:p>
          <a:p>
            <a:pPr lvl="1"/>
            <a:r>
              <a:rPr lang="en-US" dirty="0"/>
              <a:t>2% (of Coverage A)</a:t>
            </a:r>
          </a:p>
          <a:p>
            <a:r>
              <a:rPr lang="en-US" dirty="0"/>
              <a:t>Premium: </a:t>
            </a:r>
          </a:p>
          <a:p>
            <a:pPr lvl="1"/>
            <a:r>
              <a:rPr lang="en-US" dirty="0"/>
              <a:t>$750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F5EB-6B97-48FD-91A1-A9435EC8C3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702051" y="1368424"/>
            <a:ext cx="5480051" cy="4829175"/>
          </a:xfrm>
        </p:spPr>
        <p:txBody>
          <a:bodyPr>
            <a:normAutofit/>
          </a:bodyPr>
          <a:lstStyle/>
          <a:p>
            <a:r>
              <a:rPr lang="en-US" dirty="0"/>
              <a:t>Sample Event Details:</a:t>
            </a:r>
          </a:p>
          <a:p>
            <a:pPr lvl="1"/>
            <a:r>
              <a:rPr lang="en-US" dirty="0"/>
              <a:t>A tornado runs through the policyholder’s neighborhood, causing damage.  The following claim is made.</a:t>
            </a:r>
          </a:p>
          <a:p>
            <a:pPr lvl="2"/>
            <a:r>
              <a:rPr lang="en-US" dirty="0"/>
              <a:t>Roof Repairs costing $20,000</a:t>
            </a:r>
          </a:p>
          <a:p>
            <a:pPr lvl="2"/>
            <a:r>
              <a:rPr lang="en-US" dirty="0"/>
              <a:t>Garage Repairs costing $1,000</a:t>
            </a:r>
          </a:p>
          <a:p>
            <a:pPr lvl="2"/>
            <a:r>
              <a:rPr lang="en-US" dirty="0"/>
              <a:t>Flooded Basement Damage costing $2,000</a:t>
            </a:r>
          </a:p>
          <a:p>
            <a:pPr lvl="2"/>
            <a:r>
              <a:rPr lang="en-US" dirty="0"/>
              <a:t>Other Building Damage totaling $60,000</a:t>
            </a:r>
          </a:p>
          <a:p>
            <a:pPr lvl="1"/>
            <a:r>
              <a:rPr lang="en-US" dirty="0"/>
              <a:t>Losses will depend on what kind of insurance the policyholder has</a:t>
            </a:r>
          </a:p>
          <a:p>
            <a:pPr lvl="2"/>
            <a:r>
              <a:rPr lang="en-US" dirty="0"/>
              <a:t>Is flood included?</a:t>
            </a:r>
          </a:p>
          <a:p>
            <a:pPr lvl="2"/>
            <a:r>
              <a:rPr lang="en-US" dirty="0"/>
              <a:t>Are there certain limits?</a:t>
            </a:r>
          </a:p>
          <a:p>
            <a:r>
              <a:rPr lang="en-US" dirty="0"/>
              <a:t>Ground-Up Loss (Assuming Everything is Covered)</a:t>
            </a:r>
          </a:p>
          <a:p>
            <a:pPr lvl="1"/>
            <a:r>
              <a:rPr lang="en-US" b="1" dirty="0"/>
              <a:t>$83,000</a:t>
            </a:r>
            <a:r>
              <a:rPr lang="en-US" dirty="0"/>
              <a:t> = $20,000 + $1,000 + $2,000 + $60,000 </a:t>
            </a:r>
          </a:p>
          <a:p>
            <a:r>
              <a:rPr lang="en-US" dirty="0"/>
              <a:t>Retained Loss (Assuming Everything is Covered)</a:t>
            </a:r>
          </a:p>
          <a:p>
            <a:pPr lvl="1"/>
            <a:r>
              <a:rPr lang="en-US" b="1" dirty="0"/>
              <a:t>$6,000</a:t>
            </a:r>
            <a:r>
              <a:rPr lang="en-US" dirty="0"/>
              <a:t> (Losses Exceed the Deductible)</a:t>
            </a:r>
          </a:p>
          <a:p>
            <a:r>
              <a:rPr lang="en-US" dirty="0"/>
              <a:t>Gross Loss (Assuming Everything is Covered)</a:t>
            </a:r>
          </a:p>
          <a:p>
            <a:pPr lvl="1"/>
            <a:r>
              <a:rPr lang="en-US" b="1" dirty="0"/>
              <a:t>$77,000</a:t>
            </a:r>
            <a:r>
              <a:rPr lang="en-US" dirty="0"/>
              <a:t> = $83,000 - $6,000</a:t>
            </a:r>
          </a:p>
        </p:txBody>
      </p:sp>
      <p:pic>
        <p:nvPicPr>
          <p:cNvPr id="1026" name="Picture 2" descr="Scary Tornado Png Clipart - Tornado Png, Transparent Png , Transparent Png  Image - PNGitem">
            <a:extLst>
              <a:ext uri="{FF2B5EF4-FFF2-40B4-BE49-F238E27FC236}">
                <a16:creationId xmlns:a16="http://schemas.microsoft.com/office/drawing/2014/main" id="{CF39052A-4D65-44BD-9730-892C1194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4" b="90080" l="10000" r="90000">
                        <a14:foregroundMark x1="76163" y1="9300" x2="38837" y2="6023"/>
                        <a14:foregroundMark x1="38837" y1="6023" x2="17558" y2="8946"/>
                        <a14:foregroundMark x1="42907" y1="90080" x2="42907" y2="90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55050" y="2351467"/>
            <a:ext cx="2635250" cy="34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3277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28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40138165-5579-4269-B9D8-A7359340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" y="0"/>
            <a:ext cx="1218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295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797D-C583-4159-84DF-FC4922C0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D5CE-AD22-412C-B8EF-58048F6C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Insurance – What is It and Why do People Get It?</a:t>
            </a:r>
          </a:p>
          <a:p>
            <a:r>
              <a:rPr lang="en-US" dirty="0"/>
              <a:t>Types of Insurance and Parties Involved</a:t>
            </a:r>
          </a:p>
          <a:p>
            <a:r>
              <a:rPr lang="en-US" dirty="0"/>
              <a:t>Terms</a:t>
            </a:r>
          </a:p>
          <a:p>
            <a:r>
              <a:rPr lang="en-US" dirty="0"/>
              <a:t>Coverages</a:t>
            </a:r>
          </a:p>
          <a:p>
            <a:r>
              <a:rPr lang="en-US" dirty="0"/>
              <a:t>Personal Lines vs Commercial Lines</a:t>
            </a:r>
          </a:p>
          <a:p>
            <a:r>
              <a:rPr lang="en-US" dirty="0"/>
              <a:t>Common Insurance Forms</a:t>
            </a:r>
          </a:p>
          <a:p>
            <a:r>
              <a:rPr lang="en-US" dirty="0"/>
              <a:t>Typical Exclusions</a:t>
            </a:r>
          </a:p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74812439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47798B-292E-44C3-B533-88071ADE0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5487810" cy="4256088"/>
          </a:xfrm>
        </p:spPr>
        <p:txBody>
          <a:bodyPr/>
          <a:lstStyle/>
          <a:p>
            <a:r>
              <a:rPr lang="en-US" sz="1800" dirty="0"/>
              <a:t>“A practice or arrangement by which a company or government agency provides a guarantee of compensation for specified loss, damage, illness, or death in return for payment of a premium.”</a:t>
            </a:r>
          </a:p>
          <a:p>
            <a:r>
              <a:rPr lang="en-US" sz="1800" dirty="0"/>
              <a:t>Essentially insurance is a means for individuals to pool money together in order to reduce financial risk following an unexpected event.</a:t>
            </a:r>
          </a:p>
          <a:p>
            <a:r>
              <a:rPr lang="en-US" sz="1800" dirty="0"/>
              <a:t>The policyholder pays an insurance company a small amount – usually monthly – so that if the policyholder incurs a relevant claim, the insurance company is liable for a portion of the bill.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334AF-4F50-4091-93CC-DF04D277BE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dirty="0"/>
              <a:t>Insurance is a Contract used to Alleviate Financial Risk</a:t>
            </a:r>
            <a:endParaRPr lang="en-US" dirty="0"/>
          </a:p>
        </p:txBody>
      </p:sp>
      <p:pic>
        <p:nvPicPr>
          <p:cNvPr id="1026" name="Picture 2" descr="Risk and Insurance: Definition, Types (Explained)">
            <a:extLst>
              <a:ext uri="{FF2B5EF4-FFF2-40B4-BE49-F238E27FC236}">
                <a16:creationId xmlns:a16="http://schemas.microsoft.com/office/drawing/2014/main" id="{91FB6A33-35DC-468A-BAEF-859690A2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492" y="1553240"/>
            <a:ext cx="3393545" cy="444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88211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4EBF0D-6BA6-4CBE-886E-8D328688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Health Insurance</a:t>
            </a:r>
          </a:p>
          <a:p>
            <a:pPr lvl="1"/>
            <a:r>
              <a:rPr lang="en-US" sz="1800" dirty="0"/>
              <a:t>Policyholder is covered in the event of a medical emergency</a:t>
            </a:r>
          </a:p>
          <a:p>
            <a:r>
              <a:rPr lang="en-US" sz="1800" dirty="0"/>
              <a:t>Life Insurance</a:t>
            </a:r>
          </a:p>
          <a:p>
            <a:pPr lvl="1"/>
            <a:r>
              <a:rPr lang="en-US" sz="1800" dirty="0"/>
              <a:t>Beneficiaries are covered in the event of the policyholder’s death</a:t>
            </a:r>
          </a:p>
          <a:p>
            <a:r>
              <a:rPr lang="en-US" sz="1800" dirty="0"/>
              <a:t>Disability Insurance</a:t>
            </a:r>
          </a:p>
          <a:p>
            <a:pPr lvl="1"/>
            <a:r>
              <a:rPr lang="en-US" sz="1800" dirty="0"/>
              <a:t>Policyholder is covered for lost income due to injury or illness that prevents them from working</a:t>
            </a:r>
          </a:p>
          <a:p>
            <a:r>
              <a:rPr lang="en-US" sz="1800" dirty="0"/>
              <a:t>Property Insurance (Homeowners / Renters Insurance)</a:t>
            </a:r>
          </a:p>
          <a:p>
            <a:pPr lvl="1"/>
            <a:r>
              <a:rPr lang="en-US" sz="1800" dirty="0"/>
              <a:t>Policyholder is covered in the event of damage to living space and/or contents</a:t>
            </a:r>
          </a:p>
          <a:p>
            <a:r>
              <a:rPr lang="en-US" sz="1800" dirty="0"/>
              <a:t>Auto Insurance</a:t>
            </a:r>
          </a:p>
          <a:p>
            <a:pPr lvl="1"/>
            <a:r>
              <a:rPr lang="en-US" sz="1800" dirty="0"/>
              <a:t>Policyholder is covered in the event of damage to automobile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39C6EB-DADB-47FF-8F7E-ADD1A925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Insurance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438BF-BFB3-474A-8B6B-F01340C0D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Clients of Howden Tiger are Primarily Property and Auto Insurance Companies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9431AE9-93E6-4046-87D1-B02EF9A07578}"/>
              </a:ext>
            </a:extLst>
          </p:cNvPr>
          <p:cNvSpPr/>
          <p:nvPr/>
        </p:nvSpPr>
        <p:spPr bwMode="auto">
          <a:xfrm>
            <a:off x="9392355" y="3826933"/>
            <a:ext cx="451556" cy="1797580"/>
          </a:xfrm>
          <a:prstGeom prst="rightBrace">
            <a:avLst>
              <a:gd name="adj1" fmla="val 89551"/>
              <a:gd name="adj2" fmla="val 48642"/>
            </a:avLst>
          </a:prstGeom>
          <a:solidFill>
            <a:schemeClr val="bg1"/>
          </a:solidFill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A58EE-BE77-49AF-B6C6-A30A3801AF60}"/>
              </a:ext>
            </a:extLst>
          </p:cNvPr>
          <p:cNvSpPr txBox="1"/>
          <p:nvPr/>
        </p:nvSpPr>
        <p:spPr>
          <a:xfrm>
            <a:off x="9893678" y="4529768"/>
            <a:ext cx="156071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Focus</a:t>
            </a:r>
          </a:p>
        </p:txBody>
      </p:sp>
    </p:spTree>
    <p:extLst>
      <p:ext uri="{BB962C8B-B14F-4D97-AF65-F5344CB8AC3E}">
        <p14:creationId xmlns:p14="http://schemas.microsoft.com/office/powerpoint/2010/main" val="295163893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41E730-E5E4-42A3-AAA9-8A05F6F8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4"/>
            <a:ext cx="11183111" cy="5049153"/>
          </a:xfrm>
        </p:spPr>
        <p:txBody>
          <a:bodyPr/>
          <a:lstStyle/>
          <a:p>
            <a:r>
              <a:rPr lang="en-US" sz="1800" dirty="0"/>
              <a:t>Policy</a:t>
            </a:r>
          </a:p>
          <a:p>
            <a:pPr lvl="1"/>
            <a:r>
              <a:rPr lang="en-US" sz="1800" dirty="0"/>
              <a:t>The contract between the policyholder and insurance company</a:t>
            </a:r>
          </a:p>
          <a:p>
            <a:r>
              <a:rPr lang="en-US" sz="1800" dirty="0"/>
              <a:t>Location</a:t>
            </a:r>
          </a:p>
          <a:p>
            <a:pPr lvl="1"/>
            <a:r>
              <a:rPr lang="en-US" sz="1800" dirty="0"/>
              <a:t>The actual location(s) of the insured entity</a:t>
            </a:r>
          </a:p>
          <a:p>
            <a:r>
              <a:rPr lang="en-US" sz="1800" dirty="0"/>
              <a:t>Premium</a:t>
            </a:r>
          </a:p>
          <a:p>
            <a:pPr lvl="1"/>
            <a:r>
              <a:rPr lang="en-US" sz="1800" dirty="0"/>
              <a:t>The price the policyholder pays in exchange for insurance coverage</a:t>
            </a:r>
          </a:p>
          <a:p>
            <a:r>
              <a:rPr lang="en-US" sz="1800" dirty="0"/>
              <a:t>Claim</a:t>
            </a:r>
          </a:p>
          <a:p>
            <a:pPr lvl="1"/>
            <a:r>
              <a:rPr lang="en-US" sz="1800" dirty="0"/>
              <a:t>Any request or demand for payment under the terms of the insurance policy</a:t>
            </a:r>
          </a:p>
          <a:p>
            <a:r>
              <a:rPr lang="en-US" sz="1800" dirty="0"/>
              <a:t>Deductible</a:t>
            </a:r>
          </a:p>
          <a:p>
            <a:pPr lvl="1"/>
            <a:r>
              <a:rPr lang="en-US" sz="1800" dirty="0"/>
              <a:t>The potion of a claim the policyholder pays out of pocket</a:t>
            </a:r>
          </a:p>
          <a:p>
            <a:r>
              <a:rPr lang="en-US" sz="1800" dirty="0"/>
              <a:t>AOP (All Other Perils)</a:t>
            </a:r>
          </a:p>
          <a:p>
            <a:pPr lvl="1"/>
            <a:r>
              <a:rPr lang="en-US" sz="1800" dirty="0"/>
              <a:t>Policies usually have separate deductibles for Hurricane coverage and All Other Peril coverages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2A8C80-B607-4EA1-8B03-2C7148E5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Terms – Property Insurance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1F801-0F31-407B-BE80-BD93E3A08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R:\01_REFERENCES\CheatSheat_Terms.xlsx</a:t>
            </a:r>
          </a:p>
        </p:txBody>
      </p:sp>
    </p:spTree>
    <p:extLst>
      <p:ext uri="{BB962C8B-B14F-4D97-AF65-F5344CB8AC3E}">
        <p14:creationId xmlns:p14="http://schemas.microsoft.com/office/powerpoint/2010/main" val="393299262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41707-BF65-4FDC-9690-B8E69DB8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4" y="1006678"/>
            <a:ext cx="11183111" cy="5446834"/>
          </a:xfrm>
        </p:spPr>
        <p:txBody>
          <a:bodyPr/>
          <a:lstStyle/>
          <a:p>
            <a:r>
              <a:rPr lang="en-US" sz="1800" dirty="0"/>
              <a:t>Total Insured Value (TIV)</a:t>
            </a:r>
          </a:p>
          <a:p>
            <a:pPr lvl="1"/>
            <a:r>
              <a:rPr lang="en-US" sz="1800" dirty="0"/>
              <a:t>Cost of replacing the entire insured property</a:t>
            </a:r>
          </a:p>
          <a:p>
            <a:r>
              <a:rPr lang="en-US" sz="1800" dirty="0"/>
              <a:t>Total Replacement Value (TRV)</a:t>
            </a:r>
          </a:p>
          <a:p>
            <a:pPr lvl="1"/>
            <a:r>
              <a:rPr lang="en-US" sz="1800" dirty="0"/>
              <a:t>Typically the same as TIV, although some clients may report like a PARTOF</a:t>
            </a:r>
          </a:p>
          <a:p>
            <a:r>
              <a:rPr lang="en-US" sz="1800" dirty="0"/>
              <a:t>Coverage</a:t>
            </a:r>
          </a:p>
          <a:p>
            <a:pPr lvl="1"/>
            <a:r>
              <a:rPr lang="en-US" sz="1800" dirty="0"/>
              <a:t>Protection and benefits provided in an insurance contract</a:t>
            </a:r>
          </a:p>
          <a:p>
            <a:r>
              <a:rPr lang="en-US" sz="1800" dirty="0"/>
              <a:t>Insured Limit</a:t>
            </a:r>
          </a:p>
          <a:p>
            <a:pPr lvl="1"/>
            <a:r>
              <a:rPr lang="en-US" sz="1800" dirty="0"/>
              <a:t>The maximum amount of money an insurer will pay toward a covered claim</a:t>
            </a:r>
          </a:p>
          <a:p>
            <a:r>
              <a:rPr lang="en-US" sz="1800" dirty="0"/>
              <a:t>Loss</a:t>
            </a:r>
          </a:p>
          <a:p>
            <a:pPr lvl="1"/>
            <a:r>
              <a:rPr lang="en-US" sz="1800" dirty="0"/>
              <a:t>Ground Up Loss</a:t>
            </a:r>
          </a:p>
          <a:p>
            <a:pPr lvl="2"/>
            <a:r>
              <a:rPr lang="en-US" sz="1600" dirty="0"/>
              <a:t>Total Loss</a:t>
            </a:r>
          </a:p>
          <a:p>
            <a:pPr lvl="1"/>
            <a:r>
              <a:rPr lang="en-US" sz="1800" dirty="0"/>
              <a:t>Gross Loss</a:t>
            </a:r>
          </a:p>
          <a:p>
            <a:pPr lvl="2"/>
            <a:r>
              <a:rPr lang="en-US" sz="1600" dirty="0"/>
              <a:t>Total Loss less Insured Deductibles</a:t>
            </a:r>
          </a:p>
          <a:p>
            <a:pPr lvl="1"/>
            <a:r>
              <a:rPr lang="en-US" sz="1800" dirty="0"/>
              <a:t>Retained Loss</a:t>
            </a:r>
          </a:p>
          <a:p>
            <a:pPr lvl="2"/>
            <a:r>
              <a:rPr lang="en-US" sz="1600" dirty="0"/>
              <a:t>Amount which the policyholder is responsible for – similar to deductible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AD28A-F746-4D41-9442-F0E065D0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Terms – Property Insurance (cont.)</a:t>
            </a:r>
          </a:p>
        </p:txBody>
      </p:sp>
    </p:spTree>
    <p:extLst>
      <p:ext uri="{BB962C8B-B14F-4D97-AF65-F5344CB8AC3E}">
        <p14:creationId xmlns:p14="http://schemas.microsoft.com/office/powerpoint/2010/main" val="416007200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41707-BF65-4FDC-9690-B8E69DB8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073791"/>
            <a:ext cx="11183111" cy="5301842"/>
          </a:xfrm>
        </p:spPr>
        <p:txBody>
          <a:bodyPr/>
          <a:lstStyle/>
          <a:p>
            <a:r>
              <a:rPr lang="en-US" sz="1800" dirty="0"/>
              <a:t>Inception Date</a:t>
            </a:r>
          </a:p>
          <a:p>
            <a:pPr lvl="1"/>
            <a:r>
              <a:rPr lang="en-US" sz="1800" dirty="0"/>
              <a:t>The date at which the insurance policy goes into effect</a:t>
            </a:r>
          </a:p>
          <a:p>
            <a:r>
              <a:rPr lang="en-US" sz="1800" dirty="0"/>
              <a:t>Expiration Date</a:t>
            </a:r>
          </a:p>
          <a:p>
            <a:pPr lvl="1"/>
            <a:r>
              <a:rPr lang="en-US" sz="1800" dirty="0"/>
              <a:t>The date that a policyholder’s insurance coverage ends</a:t>
            </a:r>
          </a:p>
          <a:p>
            <a:r>
              <a:rPr lang="en-US" sz="1800" dirty="0"/>
              <a:t>Blanket / Site Deductibles</a:t>
            </a:r>
          </a:p>
          <a:p>
            <a:pPr lvl="1"/>
            <a:r>
              <a:rPr lang="en-US" sz="1800" dirty="0"/>
              <a:t>Applies deductibles to a policy’s entire limit</a:t>
            </a:r>
          </a:p>
          <a:p>
            <a:r>
              <a:rPr lang="en-US" sz="1800" dirty="0"/>
              <a:t>Coverage Deductibles</a:t>
            </a:r>
          </a:p>
          <a:p>
            <a:pPr lvl="1"/>
            <a:r>
              <a:rPr lang="en-US" sz="1800" dirty="0"/>
              <a:t>Applies deductibles to certain coverages</a:t>
            </a:r>
          </a:p>
          <a:p>
            <a:r>
              <a:rPr lang="en-US" sz="1800" dirty="0"/>
              <a:t>Sublimit</a:t>
            </a:r>
          </a:p>
          <a:p>
            <a:pPr lvl="1"/>
            <a:r>
              <a:rPr lang="en-US" sz="1800" dirty="0"/>
              <a:t>Extra limitations in an insurance policy's coverage of certain losses</a:t>
            </a:r>
          </a:p>
          <a:p>
            <a:r>
              <a:rPr lang="en-US" sz="1800" dirty="0"/>
              <a:t>Shared / Layered Insurance</a:t>
            </a:r>
          </a:p>
          <a:p>
            <a:pPr lvl="1"/>
            <a:r>
              <a:rPr lang="en-US" sz="1800" dirty="0"/>
              <a:t>Different insurers offer multiple layers of coverage, creating a “tower” of coverage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AD28A-F746-4D41-9442-F0E065D0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Terms – Property Insurance (cont.)</a:t>
            </a:r>
          </a:p>
        </p:txBody>
      </p:sp>
    </p:spTree>
    <p:extLst>
      <p:ext uri="{BB962C8B-B14F-4D97-AF65-F5344CB8AC3E}">
        <p14:creationId xmlns:p14="http://schemas.microsoft.com/office/powerpoint/2010/main" val="40136598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59515D-B6AE-4839-8D39-A6473983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4"/>
            <a:ext cx="11183111" cy="4975931"/>
          </a:xfrm>
        </p:spPr>
        <p:txBody>
          <a:bodyPr/>
          <a:lstStyle/>
          <a:p>
            <a:r>
              <a:rPr lang="en-US" sz="1800" dirty="0"/>
              <a:t>Coverage A – Building Coverage</a:t>
            </a:r>
          </a:p>
          <a:p>
            <a:pPr lvl="1"/>
            <a:r>
              <a:rPr lang="en-US" sz="1800" dirty="0"/>
              <a:t>Applies to structural components of your home: walls, floors, ceiling, etc.</a:t>
            </a:r>
          </a:p>
          <a:p>
            <a:r>
              <a:rPr lang="en-US" sz="1800" dirty="0"/>
              <a:t>Coverage B – Other Structures Coverage</a:t>
            </a:r>
          </a:p>
          <a:p>
            <a:pPr lvl="1"/>
            <a:r>
              <a:rPr lang="en-US" sz="1800" dirty="0"/>
              <a:t>Applies to structures independent of your home: fencing, detached garages, etc.</a:t>
            </a:r>
          </a:p>
          <a:p>
            <a:r>
              <a:rPr lang="en-US" sz="1800" dirty="0"/>
              <a:t>Coverage C – Contents Coverage</a:t>
            </a:r>
          </a:p>
          <a:p>
            <a:pPr lvl="1"/>
            <a:r>
              <a:rPr lang="en-US" sz="1800" dirty="0"/>
              <a:t>Applies to possessions inside the home: jewelry, artwork, furniture, etc.</a:t>
            </a:r>
          </a:p>
          <a:p>
            <a:r>
              <a:rPr lang="en-US" sz="1800" dirty="0"/>
              <a:t>Coverage D – Loss of Use Coverage</a:t>
            </a:r>
          </a:p>
          <a:p>
            <a:pPr lvl="1"/>
            <a:r>
              <a:rPr lang="en-US" sz="1800" dirty="0"/>
              <a:t>Applies when a home is unlivable after a claim: house expenses, food costs, etc.</a:t>
            </a:r>
          </a:p>
          <a:p>
            <a:r>
              <a:rPr lang="en-US" sz="1800" dirty="0"/>
              <a:t>Coverage E – Personal Liability Coverage</a:t>
            </a:r>
          </a:p>
          <a:p>
            <a:pPr lvl="1"/>
            <a:r>
              <a:rPr lang="en-US" sz="1800" dirty="0"/>
              <a:t>Applies when the homeowner is at fault when negligence has caused property damage or injury</a:t>
            </a:r>
          </a:p>
          <a:p>
            <a:r>
              <a:rPr lang="en-US" sz="1800" dirty="0"/>
              <a:t>Coverage F – Medical Coverage</a:t>
            </a:r>
          </a:p>
          <a:p>
            <a:pPr lvl="1"/>
            <a:r>
              <a:rPr lang="en-US" sz="1800" dirty="0"/>
              <a:t>Applies when a person is accidentally injured</a:t>
            </a:r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DE88F-BFB6-44F2-915B-37410490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72F5-5424-45E1-A3FE-D57403A15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Coverages A, B, C, &amp; D are the Primary Coverage Values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5CAA7AA-2EEF-496D-B63E-1E5B16D5E33D}"/>
              </a:ext>
            </a:extLst>
          </p:cNvPr>
          <p:cNvSpPr/>
          <p:nvPr/>
        </p:nvSpPr>
        <p:spPr bwMode="auto">
          <a:xfrm>
            <a:off x="9717973" y="1421556"/>
            <a:ext cx="451556" cy="3229465"/>
          </a:xfrm>
          <a:prstGeom prst="rightBrace">
            <a:avLst>
              <a:gd name="adj1" fmla="val 89551"/>
              <a:gd name="adj2" fmla="val 27668"/>
            </a:avLst>
          </a:prstGeom>
          <a:solidFill>
            <a:schemeClr val="bg1"/>
          </a:solidFill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DB79A-0081-4FB9-BB9D-E25B5E5D5EAC}"/>
              </a:ext>
            </a:extLst>
          </p:cNvPr>
          <p:cNvSpPr txBox="1"/>
          <p:nvPr/>
        </p:nvSpPr>
        <p:spPr>
          <a:xfrm>
            <a:off x="10219296" y="2124392"/>
            <a:ext cx="156071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Focus</a:t>
            </a:r>
          </a:p>
        </p:txBody>
      </p:sp>
    </p:spTree>
    <p:extLst>
      <p:ext uri="{BB962C8B-B14F-4D97-AF65-F5344CB8AC3E}">
        <p14:creationId xmlns:p14="http://schemas.microsoft.com/office/powerpoint/2010/main" val="286481759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398507-1EF9-498F-886F-D5E010083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5713588" cy="4256088"/>
          </a:xfrm>
        </p:spPr>
        <p:txBody>
          <a:bodyPr/>
          <a:lstStyle/>
          <a:p>
            <a:r>
              <a:rPr lang="en-US" sz="1800" dirty="0"/>
              <a:t>Personal Lines</a:t>
            </a:r>
          </a:p>
          <a:p>
            <a:pPr lvl="1"/>
            <a:r>
              <a:rPr lang="en-US" sz="1800" dirty="0"/>
              <a:t>Type of property and casualty insurance policy offered to </a:t>
            </a:r>
            <a:r>
              <a:rPr lang="en-US" sz="1800" u="sng" dirty="0"/>
              <a:t>individuals</a:t>
            </a:r>
          </a:p>
          <a:p>
            <a:pPr lvl="1"/>
            <a:r>
              <a:rPr lang="en-US" sz="1800" dirty="0"/>
              <a:t>Typically, one policy covers one location</a:t>
            </a:r>
          </a:p>
          <a:p>
            <a:r>
              <a:rPr lang="en-US" sz="1800" dirty="0"/>
              <a:t>Commercial Lines</a:t>
            </a:r>
          </a:p>
          <a:p>
            <a:pPr lvl="1"/>
            <a:r>
              <a:rPr lang="en-US" sz="1800" dirty="0"/>
              <a:t>Type of property and casualty insurance policy offered to </a:t>
            </a:r>
            <a:r>
              <a:rPr lang="en-US" sz="1800" u="sng" dirty="0"/>
              <a:t>businesses</a:t>
            </a:r>
          </a:p>
          <a:p>
            <a:pPr lvl="1"/>
            <a:r>
              <a:rPr lang="en-US" sz="1800" dirty="0"/>
              <a:t>Typically, each policy covers multiple locations</a:t>
            </a:r>
          </a:p>
          <a:p>
            <a:pPr lvl="1"/>
            <a:r>
              <a:rPr lang="en-US" sz="1800" dirty="0"/>
              <a:t>Can cover anything ranging from property insurance, auto insurance, workers compensation, and even cyber liability insurance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91C4F-5A71-4D59-9E32-2D0D3760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Lines vs Commercial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C6709-D49A-412E-8077-F8A9006FD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Individual vs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744D2-A503-4FB5-89EA-A71FD926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511" y="1465727"/>
            <a:ext cx="3508108" cy="2307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82DC5-6150-40A5-8FA5-D28373B6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1" y="3807371"/>
            <a:ext cx="3741737" cy="236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451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gerTemplate">
  <a:themeElements>
    <a:clrScheme name="TigerColors9-10-2014">
      <a:dk1>
        <a:sysClr val="windowText" lastClr="000000"/>
      </a:dk1>
      <a:lt1>
        <a:sysClr val="window" lastClr="FFFFFF"/>
      </a:lt1>
      <a:dk2>
        <a:srgbClr val="969696"/>
      </a:dk2>
      <a:lt2>
        <a:srgbClr val="E5DEDB"/>
      </a:lt2>
      <a:accent1>
        <a:srgbClr val="F7B041"/>
      </a:accent1>
      <a:accent2>
        <a:srgbClr val="663300"/>
      </a:accent2>
      <a:accent3>
        <a:srgbClr val="808000"/>
      </a:accent3>
      <a:accent4>
        <a:srgbClr val="E64823"/>
      </a:accent4>
      <a:accent5>
        <a:srgbClr val="FFCA08"/>
      </a:accent5>
      <a:accent6>
        <a:srgbClr val="336600"/>
      </a:accent6>
      <a:hlink>
        <a:srgbClr val="0000FF"/>
      </a:hlink>
      <a:folHlink>
        <a:srgbClr val="FF00FF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 Master 1">
        <a:dk1>
          <a:srgbClr val="000000"/>
        </a:dk1>
        <a:lt1>
          <a:srgbClr val="FFFFFF"/>
        </a:lt1>
        <a:dk2>
          <a:srgbClr val="1F145D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0000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000000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16365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6FF33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C1E2E5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AFCDCF"/>
        </a:accent6>
        <a:hlink>
          <a:srgbClr val="009AA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gerTemplate.potm" id="{CEE39305-B8A2-413F-A7C2-E8CDA2877C52}" vid="{07032B72-60EA-4A98-BD8E-430C6FD93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TigerTemplate</Template>
  <TotalTime>5707</TotalTime>
  <Words>1038</Words>
  <Application>Microsoft Office PowerPoint</Application>
  <PresentationFormat>Widescreen</PresentationFormat>
  <Paragraphs>171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Symbol</vt:lpstr>
      <vt:lpstr>Wingdings</vt:lpstr>
      <vt:lpstr>TigerTemplate</vt:lpstr>
      <vt:lpstr>Intro to Insurance </vt:lpstr>
      <vt:lpstr>Agenda</vt:lpstr>
      <vt:lpstr>Definition</vt:lpstr>
      <vt:lpstr>Types of Insurance</vt:lpstr>
      <vt:lpstr>Policy Terms – Property Insurance</vt:lpstr>
      <vt:lpstr>Policy Terms – Property Insurance (cont.)</vt:lpstr>
      <vt:lpstr>Policy Terms – Property Insurance (cont.)</vt:lpstr>
      <vt:lpstr>Coverages</vt:lpstr>
      <vt:lpstr>Personal Lines vs Commercial Lines</vt:lpstr>
      <vt:lpstr>Common Insurance Forms</vt:lpstr>
      <vt:lpstr>Typical Exclusions</vt:lpstr>
      <vt:lpstr>Example Policies</vt:lpstr>
      <vt:lpstr>Example Policies (cont.)</vt:lpstr>
      <vt:lpstr>Example Policy with Loss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Ruppel</dc:creator>
  <cp:lastModifiedBy>Rachael Bentley</cp:lastModifiedBy>
  <cp:revision>356</cp:revision>
  <cp:lastPrinted>2021-01-21T01:11:51Z</cp:lastPrinted>
  <dcterms:created xsi:type="dcterms:W3CDTF">2018-01-30T16:53:25Z</dcterms:created>
  <dcterms:modified xsi:type="dcterms:W3CDTF">2023-06-21T16:50:23Z</dcterms:modified>
</cp:coreProperties>
</file>